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4" r:id="rId4"/>
    <p:sldId id="266" r:id="rId5"/>
    <p:sldId id="267" r:id="rId6"/>
    <p:sldId id="268" r:id="rId7"/>
    <p:sldId id="260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3979" autoAdjust="0"/>
  </p:normalViewPr>
  <p:slideViewPr>
    <p:cSldViewPr snapToGrid="0">
      <p:cViewPr>
        <p:scale>
          <a:sx n="170" d="100"/>
          <a:sy n="170" d="100"/>
        </p:scale>
        <p:origin x="-48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68345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21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2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79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97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1: Communication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Sean Prokop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Winter</a:t>
            </a:r>
            <a:r>
              <a:rPr lang="en" dirty="0"/>
              <a:t> 2019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Objective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objective of this lab is to learn how to use IR LEDs and IR receivers, and use a remote to communicate with them. </a:t>
            </a:r>
            <a:r>
              <a:rPr lang="en-US" dirty="0"/>
              <a:t>A</a:t>
            </a:r>
            <a:r>
              <a:rPr lang="en" dirty="0" err="1"/>
              <a:t>nd</a:t>
            </a:r>
            <a:r>
              <a:rPr lang="en" dirty="0"/>
              <a:t> also use a remote to change the color of an RGB led.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1: Challenge #1</a:t>
            </a:r>
          </a:p>
        </p:txBody>
      </p:sp>
      <p:sp>
        <p:nvSpPr>
          <p:cNvPr id="4" name="Shape 81"/>
          <p:cNvSpPr txBox="1">
            <a:spLocks/>
          </p:cNvSpPr>
          <p:nvPr/>
        </p:nvSpPr>
        <p:spPr>
          <a:xfrm>
            <a:off x="239500" y="1041722"/>
            <a:ext cx="4045200" cy="28489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5" name="Shape 82"/>
          <p:cNvSpPr txBox="1"/>
          <p:nvPr/>
        </p:nvSpPr>
        <p:spPr>
          <a:xfrm>
            <a:off x="239499" y="4007150"/>
            <a:ext cx="8599479" cy="95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 setup shows an IR led connected through a resistor to a PWM pin, and the receiver connected to another pin for reading. The code reads the IR sensor every 500ms and toggles the LED every 26us. I toggled the IR led at 38kHz by interrupting it every 26 microseconds which corresponds to a frequency of 38kHz (1/26us = 38kHz). This is important because IR communication is standardized to that frequency so it reads at that frequency. </a:t>
            </a:r>
          </a:p>
        </p:txBody>
      </p:sp>
      <p:sp>
        <p:nvSpPr>
          <p:cNvPr id="7" name="Shape 81"/>
          <p:cNvSpPr txBox="1">
            <a:spLocks/>
          </p:cNvSpPr>
          <p:nvPr/>
        </p:nvSpPr>
        <p:spPr>
          <a:xfrm>
            <a:off x="4793779" y="1041721"/>
            <a:ext cx="4045200" cy="28489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910F5-D240-AB41-8E10-0F495F0B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226" y="660101"/>
            <a:ext cx="4378623" cy="3347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8133F-4F4C-B440-B6F5-446870324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49" y="735501"/>
            <a:ext cx="3538102" cy="32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3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1: Challenge #2</a:t>
            </a:r>
          </a:p>
        </p:txBody>
      </p:sp>
      <p:sp>
        <p:nvSpPr>
          <p:cNvPr id="4" name="Shape 81"/>
          <p:cNvSpPr txBox="1">
            <a:spLocks/>
          </p:cNvSpPr>
          <p:nvPr/>
        </p:nvSpPr>
        <p:spPr>
          <a:xfrm>
            <a:off x="225323" y="1367787"/>
            <a:ext cx="4045200" cy="28489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7" name="Shape 81"/>
          <p:cNvSpPr txBox="1">
            <a:spLocks/>
          </p:cNvSpPr>
          <p:nvPr/>
        </p:nvSpPr>
        <p:spPr>
          <a:xfrm>
            <a:off x="4779602" y="1367786"/>
            <a:ext cx="4045200" cy="28489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dirty="0">
                <a:solidFill>
                  <a:schemeClr val="bg2"/>
                </a:solidFill>
              </a:rPr>
              <a:t>This setup has an IR led and a receiver with a button. Each button press on the remote sends a hex code to the Arduino and when the button is pressed it sends that signal on the IR led that can be used to control other electronics.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9AE6F-D6C2-AF40-A4F9-D968CE92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3" y="1205014"/>
            <a:ext cx="4188399" cy="31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909A-B4F2-43B9-BE10-F02E1DFD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1: Challenge #2</a:t>
            </a:r>
            <a:endParaRPr lang="en-US" dirty="0"/>
          </a:p>
        </p:txBody>
      </p:sp>
      <p:pic>
        <p:nvPicPr>
          <p:cNvPr id="1026" name="Picture 2" descr="Infrared Remote Control">
            <a:extLst>
              <a:ext uri="{FF2B5EF4-FFF2-40B4-BE49-F238E27FC236}">
                <a16:creationId xmlns:a16="http://schemas.microsoft.com/office/drawing/2014/main" id="{79824EEE-4942-4121-805B-894EBE76E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67" b="92000" l="10000" r="90000">
                        <a14:foregroundMark x1="38167" y1="8333" x2="38167" y2="8333"/>
                        <a14:foregroundMark x1="52000" y1="7000" x2="52000" y2="7000"/>
                        <a14:foregroundMark x1="39833" y1="6167" x2="39833" y2="6167"/>
                        <a14:foregroundMark x1="61500" y1="6333" x2="61500" y2="6333"/>
                        <a14:foregroundMark x1="43500" y1="91833" x2="43500" y2="92000"/>
                        <a14:backgroundMark x1="45500" y1="94667" x2="45500" y2="9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72" t="5751" r="29792" b="5447"/>
          <a:stretch/>
        </p:blipFill>
        <p:spPr bwMode="auto">
          <a:xfrm>
            <a:off x="1164380" y="1141355"/>
            <a:ext cx="1622024" cy="353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81">
            <a:extLst>
              <a:ext uri="{FF2B5EF4-FFF2-40B4-BE49-F238E27FC236}">
                <a16:creationId xmlns:a16="http://schemas.microsoft.com/office/drawing/2014/main" id="{ECAB1DA0-C3D9-4B33-A11C-2C374BC75B65}"/>
              </a:ext>
            </a:extLst>
          </p:cNvPr>
          <p:cNvSpPr txBox="1">
            <a:spLocks/>
          </p:cNvSpPr>
          <p:nvPr/>
        </p:nvSpPr>
        <p:spPr>
          <a:xfrm>
            <a:off x="4355549" y="759231"/>
            <a:ext cx="4004097" cy="40929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Paste HEX Code Recorded</a:t>
            </a:r>
          </a:p>
          <a:p>
            <a:pPr algn="ctr"/>
            <a:r>
              <a:rPr lang="en-US" sz="1600" dirty="0">
                <a:solidFill>
                  <a:schemeClr val="bg2"/>
                </a:solidFill>
              </a:rPr>
              <a:t>(</a:t>
            </a:r>
            <a:r>
              <a:rPr lang="en-US" sz="1600" b="1" dirty="0">
                <a:solidFill>
                  <a:schemeClr val="bg2"/>
                </a:solidFill>
              </a:rPr>
              <a:t>Choose 6 buttons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</a:p>
          <a:p>
            <a:pPr algn="ctr"/>
            <a:r>
              <a:rPr lang="en-US" sz="1200" i="1" dirty="0">
                <a:solidFill>
                  <a:schemeClr val="bg2"/>
                </a:solidFill>
              </a:rPr>
              <a:t>Example: 0x10EF0E0F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</a:rPr>
              <a:t>0xFF629D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</a:rPr>
              <a:t>0xFF22DD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</a:rPr>
              <a:t>0xFF02FD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</a:rPr>
              <a:t>0xFFC23D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</a:rPr>
              <a:t>0xFF9867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</a:rPr>
              <a:t>0xFF30CF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</a:rPr>
              <a:t>0xFF18E7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</a:rPr>
              <a:t>0xFF7A85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</a:rPr>
              <a:t>0xFF38C7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DC38E7-E884-47E2-97C8-5FF5DDA523BA}"/>
              </a:ext>
            </a:extLst>
          </p:cNvPr>
          <p:cNvGrpSpPr/>
          <p:nvPr/>
        </p:nvGrpSpPr>
        <p:grpSpPr>
          <a:xfrm>
            <a:off x="5177225" y="1566252"/>
            <a:ext cx="295852" cy="3187584"/>
            <a:chOff x="5177225" y="1566252"/>
            <a:chExt cx="295852" cy="31875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89CBD2-76E0-4A9C-922E-0375FC258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6" b="91946" l="9569" r="89952">
                          <a14:foregroundMark x1="54067" y1="91946" x2="54067" y2="91946"/>
                        </a14:backgroundRemoval>
                      </a14:imgEffect>
                    </a14:imgLayer>
                  </a14:imgProps>
                </a:ext>
              </a:extLst>
            </a:blip>
            <a:srcRect l="24947" t="15650" r="18478" b="6648"/>
            <a:stretch/>
          </p:blipFill>
          <p:spPr>
            <a:xfrm>
              <a:off x="5177225" y="1566252"/>
              <a:ext cx="280162" cy="274320"/>
            </a:xfrm>
            <a:prstGeom prst="ellipse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2804DD-F0EF-4AAC-85A4-29B0FB805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044" t="7775" r="10152" b="9610"/>
            <a:stretch/>
          </p:blipFill>
          <p:spPr>
            <a:xfrm>
              <a:off x="5188662" y="1939964"/>
              <a:ext cx="258546" cy="274320"/>
            </a:xfrm>
            <a:prstGeom prst="flowChartConnector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149123-384F-4377-992A-64A6F18FF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077" t="10524" r="9392" b="4519"/>
            <a:stretch/>
          </p:blipFill>
          <p:spPr>
            <a:xfrm>
              <a:off x="5188662" y="2297430"/>
              <a:ext cx="271560" cy="274320"/>
            </a:xfrm>
            <a:prstGeom prst="ellipse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0357E2-11EB-4798-9253-D97C655C2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313" t="9589" r="6817" b="8542"/>
            <a:stretch/>
          </p:blipFill>
          <p:spPr>
            <a:xfrm>
              <a:off x="5199736" y="2671666"/>
              <a:ext cx="266856" cy="274320"/>
            </a:xfrm>
            <a:prstGeom prst="ellipse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9B7DAA-9BC4-4AB4-A042-FC8B152BB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431" t="11580" r="16104" b="2966"/>
            <a:stretch/>
          </p:blipFill>
          <p:spPr>
            <a:xfrm>
              <a:off x="5199736" y="3025480"/>
              <a:ext cx="270373" cy="274320"/>
            </a:xfrm>
            <a:prstGeom prst="ellipse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EEE5E6-DCEF-4F40-A8C3-BE3F14FA6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924" t="14133" r="11410" b="22486"/>
            <a:stretch/>
          </p:blipFill>
          <p:spPr>
            <a:xfrm>
              <a:off x="5199736" y="3379295"/>
              <a:ext cx="268576" cy="274320"/>
            </a:xfrm>
            <a:prstGeom prst="ellipse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3F2ECE-1704-4679-AC2F-DA002ADB0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9914" t="5788" r="8348" b="4600"/>
            <a:stretch/>
          </p:blipFill>
          <p:spPr>
            <a:xfrm>
              <a:off x="5194885" y="3733110"/>
              <a:ext cx="276558" cy="274320"/>
            </a:xfrm>
            <a:prstGeom prst="ellipse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95364E-A368-4ABB-B0D7-8B668364B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7413" t="10119" r="5368" b="13247"/>
            <a:stretch/>
          </p:blipFill>
          <p:spPr>
            <a:xfrm>
              <a:off x="5190641" y="4106821"/>
              <a:ext cx="275951" cy="274320"/>
            </a:xfrm>
            <a:prstGeom prst="ellipse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40733E-12A1-4AB1-834E-7EA52BBF7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0817" t="5168" r="21652" b="6395"/>
            <a:stretch/>
          </p:blipFill>
          <p:spPr>
            <a:xfrm>
              <a:off x="5193251" y="4479516"/>
              <a:ext cx="279826" cy="27432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41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1: Challenge #3</a:t>
            </a:r>
          </a:p>
        </p:txBody>
      </p:sp>
      <p:sp>
        <p:nvSpPr>
          <p:cNvPr id="4" name="Shape 81"/>
          <p:cNvSpPr txBox="1">
            <a:spLocks/>
          </p:cNvSpPr>
          <p:nvPr/>
        </p:nvSpPr>
        <p:spPr>
          <a:xfrm>
            <a:off x="225323" y="1367787"/>
            <a:ext cx="4045200" cy="28489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7" name="Shape 81"/>
          <p:cNvSpPr txBox="1">
            <a:spLocks/>
          </p:cNvSpPr>
          <p:nvPr/>
        </p:nvSpPr>
        <p:spPr>
          <a:xfrm>
            <a:off x="4779602" y="1367786"/>
            <a:ext cx="4045200" cy="28489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n" altLang="zh-CN" sz="16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25800-4A5D-154E-B777-FD12D8F6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4" y="1534975"/>
            <a:ext cx="32639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FFA9F-F838-2545-BEC0-E8BC86F5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02" y="1237245"/>
            <a:ext cx="3018287" cy="311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7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39550" y="606056"/>
            <a:ext cx="4045200" cy="67834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Challenge #3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4859252" y="379049"/>
            <a:ext cx="4076100" cy="45851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/>
              <a:t>What did you learn? Most was stuff I had learned in previous classes, but I had never learned how to work with a servo but it was pretty simple to use.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dirty="0"/>
              <a:t>How does an RGB LED work?  What is Pulse Width Modulation? RGB led works by setting a specific voltage on each pin that correlates to 0-255 for RGB scale. PWM is varying the period of a square wave to create a signal that parts can react to using the duty cycle.</a:t>
            </a:r>
          </a:p>
          <a:p>
            <a:pPr lvl="0"/>
            <a:r>
              <a:rPr lang="en" sz="1400" dirty="0"/>
              <a:t>Explain why an IR LED and receiver work much more effectively than a visible light (LEDs) receiver and transmitter? An IR led is better because it is invisible light so it is not affected by ambient lighting.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08112-E080-9B4A-B387-E70B50617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21" y="1131137"/>
            <a:ext cx="2579757" cy="2881223"/>
          </a:xfrm>
          <a:prstGeom prst="rect">
            <a:avLst/>
          </a:prstGeom>
        </p:spPr>
      </p:pic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39500" y="1252799"/>
            <a:ext cx="4045200" cy="2637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800" dirty="0"/>
          </a:p>
        </p:txBody>
      </p:sp>
      <p:sp>
        <p:nvSpPr>
          <p:cNvPr id="98" name="Shape 98"/>
          <p:cNvSpPr txBox="1"/>
          <p:nvPr/>
        </p:nvSpPr>
        <p:spPr>
          <a:xfrm>
            <a:off x="239500" y="4007150"/>
            <a:ext cx="4045200" cy="95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This figure shows the RGB led lit to a shade of blue and the servo is in a specific position. The servo moves a specific amount depending on the average of the RGB values.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Experience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 most valuable part of this lab was getting to play with a remote, those are always fun and I remember in ECE 25 my favorite lab was the one with the remote. I didn’t try extending anything I learned in this lab but I am planning on it due to my other project classes this quarter.</a:t>
            </a:r>
            <a:endParaRPr dirty="0"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 did not take any other pictures for this lab. Another idea to continue on with this is to create functions that could send a specific set of commands to something like a TV using a single button on the remote. I.e. turn the tv on, set the volume to a specific level, set the input to a specific one all at once.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1049814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5406</TotalTime>
  <Words>528</Words>
  <Application>Microsoft Macintosh PowerPoint</Application>
  <PresentationFormat>On-screen Show (16:9)</PresentationFormat>
  <Paragraphs>31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Roboto</vt:lpstr>
      <vt:lpstr>material</vt:lpstr>
      <vt:lpstr>Lab 1: Communication</vt:lpstr>
      <vt:lpstr>Objective</vt:lpstr>
      <vt:lpstr>Lab 1: Challenge #1</vt:lpstr>
      <vt:lpstr>Lab 1: Challenge #2</vt:lpstr>
      <vt:lpstr>Lab 1: Challenge #2</vt:lpstr>
      <vt:lpstr>Lab 1: Challenge #3</vt:lpstr>
      <vt:lpstr>Challenge #3</vt:lpstr>
      <vt:lpstr>Experience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1: Communication</dc:title>
  <dc:creator>Karcher</dc:creator>
  <cp:lastModifiedBy>Sean Prokop</cp:lastModifiedBy>
  <cp:revision>46</cp:revision>
  <dcterms:modified xsi:type="dcterms:W3CDTF">2019-01-27T21:46:14Z</dcterms:modified>
</cp:coreProperties>
</file>